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57" r:id="rId4"/>
    <p:sldId id="256" r:id="rId5"/>
    <p:sldId id="258" r:id="rId6"/>
    <p:sldId id="259" r:id="rId7"/>
    <p:sldId id="260" r:id="rId8"/>
    <p:sldId id="274" r:id="rId9"/>
    <p:sldId id="261" r:id="rId10"/>
    <p:sldId id="27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3" r:id="rId19"/>
  </p:sldIdLst>
  <p:sldSz cx="9144000" cy="5143500" type="screen16x9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78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6AEA-23B8-4157-A4BC-D23D60DFFD01}" type="datetimeFigureOut">
              <a:rPr lang="lt-LT" smtClean="0"/>
              <a:t>2016-09-26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01DF-D01E-4A89-8DC5-B46C625CB01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7479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6AEA-23B8-4157-A4BC-D23D60DFFD01}" type="datetimeFigureOut">
              <a:rPr lang="lt-LT" smtClean="0"/>
              <a:t>2016-09-26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01DF-D01E-4A89-8DC5-B46C625CB01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50329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6AEA-23B8-4157-A4BC-D23D60DFFD01}" type="datetimeFigureOut">
              <a:rPr lang="lt-LT" smtClean="0"/>
              <a:t>2016-09-26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01DF-D01E-4A89-8DC5-B46C625CB01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41036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6AEA-23B8-4157-A4BC-D23D60DFFD01}" type="datetimeFigureOut">
              <a:rPr lang="lt-LT" smtClean="0"/>
              <a:t>2016-09-26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01DF-D01E-4A89-8DC5-B46C625CB01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79812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6AEA-23B8-4157-A4BC-D23D60DFFD01}" type="datetimeFigureOut">
              <a:rPr lang="lt-LT" smtClean="0"/>
              <a:t>2016-09-26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01DF-D01E-4A89-8DC5-B46C625CB01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61885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6AEA-23B8-4157-A4BC-D23D60DFFD01}" type="datetimeFigureOut">
              <a:rPr lang="lt-LT" smtClean="0"/>
              <a:t>2016-09-26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01DF-D01E-4A89-8DC5-B46C625CB01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40101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6AEA-23B8-4157-A4BC-D23D60DFFD01}" type="datetimeFigureOut">
              <a:rPr lang="lt-LT" smtClean="0"/>
              <a:t>2016-09-26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01DF-D01E-4A89-8DC5-B46C625CB01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47239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6AEA-23B8-4157-A4BC-D23D60DFFD01}" type="datetimeFigureOut">
              <a:rPr lang="lt-LT" smtClean="0"/>
              <a:t>2016-09-26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01DF-D01E-4A89-8DC5-B46C625CB01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64820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6AEA-23B8-4157-A4BC-D23D60DFFD01}" type="datetimeFigureOut">
              <a:rPr lang="lt-LT" smtClean="0"/>
              <a:t>2016-09-26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01DF-D01E-4A89-8DC5-B46C625CB01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0811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6AEA-23B8-4157-A4BC-D23D60DFFD01}" type="datetimeFigureOut">
              <a:rPr lang="lt-LT" smtClean="0"/>
              <a:t>2016-09-26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01DF-D01E-4A89-8DC5-B46C625CB01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7759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96AEA-23B8-4157-A4BC-D23D60DFFD01}" type="datetimeFigureOut">
              <a:rPr lang="lt-LT" smtClean="0"/>
              <a:t>2016-09-26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01DF-D01E-4A89-8DC5-B46C625CB01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840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96AEA-23B8-4157-A4BC-D23D60DFFD01}" type="datetimeFigureOut">
              <a:rPr lang="lt-LT" smtClean="0"/>
              <a:t>2016-09-26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C01DF-D01E-4A89-8DC5-B46C625CB01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7033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10" Type="http://schemas.openxmlformats.org/officeDocument/2006/relationships/image" Target="../media/image16.gif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ntraštė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 smtClean="0"/>
              <a:t>Informacija</a:t>
            </a:r>
            <a:endParaRPr lang="lt-LT" dirty="0"/>
          </a:p>
        </p:txBody>
      </p:sp>
      <p:sp>
        <p:nvSpPr>
          <p:cNvPr id="5" name="Antrinis pavadinima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5097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Kokios rūšies informacija pavaizduota?</a:t>
            </a:r>
            <a:endParaRPr lang="lt-LT" dirty="0"/>
          </a:p>
        </p:txBody>
      </p:sp>
      <p:grpSp>
        <p:nvGrpSpPr>
          <p:cNvPr id="10" name="Grupė 9"/>
          <p:cNvGrpSpPr/>
          <p:nvPr/>
        </p:nvGrpSpPr>
        <p:grpSpPr>
          <a:xfrm>
            <a:off x="729677" y="1328177"/>
            <a:ext cx="2117253" cy="1784230"/>
            <a:chOff x="729674" y="1770901"/>
            <a:chExt cx="2117253" cy="2378973"/>
          </a:xfrm>
        </p:grpSpPr>
        <p:pic>
          <p:nvPicPr>
            <p:cNvPr id="4" name="Paveikslėlis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2132856"/>
              <a:ext cx="1875327" cy="2017018"/>
            </a:xfrm>
            <a:prstGeom prst="rect">
              <a:avLst/>
            </a:prstGeom>
          </p:spPr>
        </p:pic>
        <p:sp>
          <p:nvSpPr>
            <p:cNvPr id="8" name="Suapvalintas stačiakampis 7"/>
            <p:cNvSpPr/>
            <p:nvPr/>
          </p:nvSpPr>
          <p:spPr>
            <a:xfrm>
              <a:off x="729674" y="1770901"/>
              <a:ext cx="483852" cy="66802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3200" dirty="0"/>
                <a:t>1</a:t>
              </a:r>
            </a:p>
          </p:txBody>
        </p:sp>
      </p:grpSp>
      <p:grpSp>
        <p:nvGrpSpPr>
          <p:cNvPr id="12" name="Grupė 11"/>
          <p:cNvGrpSpPr/>
          <p:nvPr/>
        </p:nvGrpSpPr>
        <p:grpSpPr>
          <a:xfrm>
            <a:off x="5842242" y="922418"/>
            <a:ext cx="2983428" cy="1679259"/>
            <a:chOff x="5842242" y="1229891"/>
            <a:chExt cx="2983428" cy="223901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1412776"/>
              <a:ext cx="2741502" cy="2056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Suapvalintas stačiakampis 13"/>
            <p:cNvSpPr/>
            <p:nvPr/>
          </p:nvSpPr>
          <p:spPr>
            <a:xfrm>
              <a:off x="5842242" y="1229891"/>
              <a:ext cx="483852" cy="66802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3200" dirty="0" smtClean="0"/>
                <a:t>3</a:t>
              </a:r>
              <a:endParaRPr lang="lt-LT" sz="3200" dirty="0"/>
            </a:p>
          </p:txBody>
        </p:sp>
      </p:grpSp>
      <p:grpSp>
        <p:nvGrpSpPr>
          <p:cNvPr id="11" name="Grupė 10"/>
          <p:cNvGrpSpPr/>
          <p:nvPr/>
        </p:nvGrpSpPr>
        <p:grpSpPr>
          <a:xfrm>
            <a:off x="3494940" y="1077668"/>
            <a:ext cx="1905000" cy="1524011"/>
            <a:chOff x="3494940" y="1436889"/>
            <a:chExt cx="1905000" cy="2032014"/>
          </a:xfrm>
        </p:grpSpPr>
        <p:pic>
          <p:nvPicPr>
            <p:cNvPr id="6" name="Paveikslėlis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4940" y="1563903"/>
              <a:ext cx="1905000" cy="1905000"/>
            </a:xfrm>
            <a:prstGeom prst="rect">
              <a:avLst/>
            </a:prstGeom>
          </p:spPr>
        </p:pic>
        <p:sp>
          <p:nvSpPr>
            <p:cNvPr id="15" name="Suapvalintas stačiakampis 14"/>
            <p:cNvSpPr/>
            <p:nvPr/>
          </p:nvSpPr>
          <p:spPr>
            <a:xfrm>
              <a:off x="3622760" y="1436889"/>
              <a:ext cx="483852" cy="66802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3200" dirty="0" smtClean="0"/>
                <a:t>2</a:t>
              </a:r>
              <a:endParaRPr lang="lt-LT" sz="3200" dirty="0"/>
            </a:p>
          </p:txBody>
        </p:sp>
      </p:grpSp>
      <p:grpSp>
        <p:nvGrpSpPr>
          <p:cNvPr id="13" name="Grupė 12"/>
          <p:cNvGrpSpPr/>
          <p:nvPr/>
        </p:nvGrpSpPr>
        <p:grpSpPr>
          <a:xfrm>
            <a:off x="4132738" y="2703505"/>
            <a:ext cx="2059258" cy="1068308"/>
            <a:chOff x="4132738" y="3604673"/>
            <a:chExt cx="2059258" cy="142441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4664" y="3938685"/>
              <a:ext cx="1817332" cy="1090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Suapvalintas stačiakampis 15"/>
            <p:cNvSpPr/>
            <p:nvPr/>
          </p:nvSpPr>
          <p:spPr>
            <a:xfrm>
              <a:off x="4132738" y="3604673"/>
              <a:ext cx="483852" cy="66802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3200" dirty="0"/>
                <a:t>4</a:t>
              </a:r>
            </a:p>
          </p:txBody>
        </p:sp>
      </p:grpSp>
      <p:grpSp>
        <p:nvGrpSpPr>
          <p:cNvPr id="20" name="Grupė 19"/>
          <p:cNvGrpSpPr/>
          <p:nvPr/>
        </p:nvGrpSpPr>
        <p:grpSpPr>
          <a:xfrm>
            <a:off x="637462" y="3152447"/>
            <a:ext cx="2186142" cy="1573571"/>
            <a:chOff x="637462" y="4203260"/>
            <a:chExt cx="2186142" cy="209809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388" y="4357139"/>
              <a:ext cx="1944216" cy="1944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Suapvalintas stačiakampis 16"/>
            <p:cNvSpPr/>
            <p:nvPr/>
          </p:nvSpPr>
          <p:spPr>
            <a:xfrm>
              <a:off x="637462" y="4203260"/>
              <a:ext cx="483852" cy="66802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3200" dirty="0" smtClean="0"/>
                <a:t>5</a:t>
              </a:r>
              <a:endParaRPr lang="lt-LT" sz="3200" dirty="0"/>
            </a:p>
          </p:txBody>
        </p:sp>
      </p:grpSp>
      <p:grpSp>
        <p:nvGrpSpPr>
          <p:cNvPr id="21" name="Grupė 20"/>
          <p:cNvGrpSpPr/>
          <p:nvPr/>
        </p:nvGrpSpPr>
        <p:grpSpPr>
          <a:xfrm>
            <a:off x="3672920" y="3762042"/>
            <a:ext cx="1043292" cy="887088"/>
            <a:chOff x="3672920" y="5016056"/>
            <a:chExt cx="1043292" cy="1182784"/>
          </a:xfrm>
        </p:grpSpPr>
        <p:pic>
          <p:nvPicPr>
            <p:cNvPr id="7" name="PRWVHrCv8Yzi.mp3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4106612" y="5589240"/>
              <a:ext cx="609600" cy="609600"/>
            </a:xfrm>
            <a:prstGeom prst="rect">
              <a:avLst/>
            </a:prstGeom>
          </p:spPr>
        </p:pic>
        <p:sp>
          <p:nvSpPr>
            <p:cNvPr id="18" name="Suapvalintas stačiakampis 17"/>
            <p:cNvSpPr/>
            <p:nvPr/>
          </p:nvSpPr>
          <p:spPr>
            <a:xfrm>
              <a:off x="3672920" y="5016056"/>
              <a:ext cx="483852" cy="66802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3200" dirty="0"/>
                <a:t>6</a:t>
              </a:r>
            </a:p>
          </p:txBody>
        </p:sp>
      </p:grpSp>
      <p:grpSp>
        <p:nvGrpSpPr>
          <p:cNvPr id="22" name="Grupė 21"/>
          <p:cNvGrpSpPr/>
          <p:nvPr/>
        </p:nvGrpSpPr>
        <p:grpSpPr>
          <a:xfrm>
            <a:off x="6600659" y="2766838"/>
            <a:ext cx="1970118" cy="1807455"/>
            <a:chOff x="6600659" y="3689116"/>
            <a:chExt cx="1970118" cy="2409940"/>
          </a:xfrm>
        </p:grpSpPr>
        <p:pic>
          <p:nvPicPr>
            <p:cNvPr id="5" name="Paveikslėlis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2585" y="3933056"/>
              <a:ext cx="1728192" cy="2166000"/>
            </a:xfrm>
            <a:prstGeom prst="rect">
              <a:avLst/>
            </a:prstGeom>
          </p:spPr>
        </p:pic>
        <p:sp>
          <p:nvSpPr>
            <p:cNvPr id="19" name="Suapvalintas stačiakampis 18"/>
            <p:cNvSpPr/>
            <p:nvPr/>
          </p:nvSpPr>
          <p:spPr>
            <a:xfrm>
              <a:off x="6600659" y="3689116"/>
              <a:ext cx="483852" cy="66802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3200" dirty="0"/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60434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 smtClean="0"/>
              <a:t>Veiksmai su informacija</a:t>
            </a:r>
            <a:endParaRPr lang="lt-LT" dirty="0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3406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Rinkimas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 </a:t>
            </a:r>
          </a:p>
          <a:p>
            <a:r>
              <a:rPr lang="lt-LT" dirty="0"/>
              <a:t> </a:t>
            </a:r>
            <a:endParaRPr lang="lt-LT" dirty="0" smtClean="0"/>
          </a:p>
          <a:p>
            <a:r>
              <a:rPr lang="lt-LT" dirty="0"/>
              <a:t> </a:t>
            </a:r>
            <a:endParaRPr lang="lt-LT" dirty="0" smtClean="0"/>
          </a:p>
          <a:p>
            <a:r>
              <a:rPr lang="lt-LT" dirty="0"/>
              <a:t> </a:t>
            </a:r>
            <a:endParaRPr lang="lt-LT" dirty="0" smtClean="0"/>
          </a:p>
          <a:p>
            <a:r>
              <a:rPr lang="lt-LT" dirty="0"/>
              <a:t> </a:t>
            </a:r>
            <a:endParaRPr lang="lt-LT" dirty="0" smtClean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73022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Saugojimas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 </a:t>
            </a:r>
          </a:p>
          <a:p>
            <a:r>
              <a:rPr lang="lt-LT" dirty="0"/>
              <a:t> </a:t>
            </a:r>
            <a:endParaRPr lang="lt-LT" dirty="0" smtClean="0"/>
          </a:p>
          <a:p>
            <a:r>
              <a:rPr lang="lt-LT" dirty="0"/>
              <a:t> </a:t>
            </a:r>
            <a:r>
              <a:rPr lang="lt-LT" dirty="0" smtClean="0"/>
              <a:t> </a:t>
            </a:r>
          </a:p>
          <a:p>
            <a:r>
              <a:rPr lang="lt-LT" dirty="0"/>
              <a:t> </a:t>
            </a:r>
            <a:endParaRPr lang="lt-LT" dirty="0" smtClean="0"/>
          </a:p>
          <a:p>
            <a:r>
              <a:rPr lang="lt-L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896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Apdorojimas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 </a:t>
            </a:r>
          </a:p>
          <a:p>
            <a:r>
              <a:rPr lang="lt-LT" dirty="0"/>
              <a:t> </a:t>
            </a:r>
            <a:endParaRPr lang="lt-LT" dirty="0" smtClean="0"/>
          </a:p>
          <a:p>
            <a:r>
              <a:rPr lang="lt-LT" dirty="0"/>
              <a:t> </a:t>
            </a:r>
            <a:endParaRPr lang="lt-LT" dirty="0" smtClean="0"/>
          </a:p>
          <a:p>
            <a:r>
              <a:rPr lang="lt-LT" dirty="0"/>
              <a:t> </a:t>
            </a:r>
            <a:endParaRPr lang="lt-LT" dirty="0" smtClean="0"/>
          </a:p>
          <a:p>
            <a:r>
              <a:rPr lang="lt-LT" dirty="0" smtClean="0"/>
              <a:t> 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84542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Perdavimas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 </a:t>
            </a:r>
          </a:p>
          <a:p>
            <a:r>
              <a:rPr lang="lt-LT" dirty="0"/>
              <a:t> </a:t>
            </a:r>
            <a:endParaRPr lang="lt-LT" dirty="0" smtClean="0"/>
          </a:p>
          <a:p>
            <a:r>
              <a:rPr lang="lt-LT" dirty="0"/>
              <a:t> </a:t>
            </a:r>
            <a:endParaRPr lang="lt-LT" dirty="0" smtClean="0"/>
          </a:p>
          <a:p>
            <a:r>
              <a:rPr lang="lt-LT" dirty="0" smtClean="0"/>
              <a:t> </a:t>
            </a:r>
          </a:p>
          <a:p>
            <a:r>
              <a:rPr lang="lt-LT" dirty="0" smtClean="0"/>
              <a:t> 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81198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Veiksmų su informacija schema</a:t>
            </a:r>
            <a:endParaRPr lang="lt-LT" dirty="0"/>
          </a:p>
        </p:txBody>
      </p:sp>
      <p:grpSp>
        <p:nvGrpSpPr>
          <p:cNvPr id="15" name="Grupė 14"/>
          <p:cNvGrpSpPr/>
          <p:nvPr/>
        </p:nvGrpSpPr>
        <p:grpSpPr>
          <a:xfrm>
            <a:off x="2483770" y="1059583"/>
            <a:ext cx="4424701" cy="3785121"/>
            <a:chOff x="2483767" y="1412776"/>
            <a:chExt cx="4424701" cy="5046828"/>
          </a:xfrm>
        </p:grpSpPr>
        <p:sp>
          <p:nvSpPr>
            <p:cNvPr id="4" name="Struktūrinė schema: alternatyvus procesas 3"/>
            <p:cNvSpPr/>
            <p:nvPr/>
          </p:nvSpPr>
          <p:spPr>
            <a:xfrm>
              <a:off x="2483768" y="1412776"/>
              <a:ext cx="3860683" cy="792088"/>
            </a:xfrm>
            <a:prstGeom prst="flowChartAlternateProcess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lt-LT" sz="3600" dirty="0" smtClean="0"/>
                <a:t>Rinkimas</a:t>
              </a:r>
              <a:endParaRPr lang="lt-LT" sz="3600" dirty="0"/>
            </a:p>
          </p:txBody>
        </p:sp>
        <p:sp>
          <p:nvSpPr>
            <p:cNvPr id="5" name="Struktūrinė schema: alternatyvus procesas 4"/>
            <p:cNvSpPr/>
            <p:nvPr/>
          </p:nvSpPr>
          <p:spPr>
            <a:xfrm>
              <a:off x="2483768" y="2826222"/>
              <a:ext cx="3860683" cy="792088"/>
            </a:xfrm>
            <a:prstGeom prst="flowChartAlternateProcess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lt-LT" sz="3600" dirty="0" smtClean="0"/>
                <a:t>Saugojimas</a:t>
              </a:r>
              <a:endParaRPr lang="lt-LT" sz="3600" dirty="0"/>
            </a:p>
          </p:txBody>
        </p:sp>
        <p:sp>
          <p:nvSpPr>
            <p:cNvPr id="6" name="Struktūrinė schema: alternatyvus procesas 5"/>
            <p:cNvSpPr/>
            <p:nvPr/>
          </p:nvSpPr>
          <p:spPr>
            <a:xfrm>
              <a:off x="2483768" y="4299364"/>
              <a:ext cx="3860683" cy="792088"/>
            </a:xfrm>
            <a:prstGeom prst="flowChartAlternateProcess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lt-LT" sz="3600" dirty="0" smtClean="0"/>
                <a:t>Apdorojimas</a:t>
              </a:r>
              <a:endParaRPr lang="lt-LT" sz="3600" dirty="0"/>
            </a:p>
          </p:txBody>
        </p:sp>
        <p:sp>
          <p:nvSpPr>
            <p:cNvPr id="7" name="Struktūrinė schema: alternatyvus procesas 6"/>
            <p:cNvSpPr/>
            <p:nvPr/>
          </p:nvSpPr>
          <p:spPr>
            <a:xfrm>
              <a:off x="2483767" y="5667516"/>
              <a:ext cx="3860683" cy="792088"/>
            </a:xfrm>
            <a:prstGeom prst="flowChartAlternateProcess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lt-LT" sz="3600" dirty="0" smtClean="0"/>
                <a:t>Perdavimas</a:t>
              </a:r>
              <a:endParaRPr lang="lt-LT" sz="3600" dirty="0"/>
            </a:p>
          </p:txBody>
        </p:sp>
        <p:sp>
          <p:nvSpPr>
            <p:cNvPr id="8" name="Rodyklė aukštyn 7"/>
            <p:cNvSpPr/>
            <p:nvPr/>
          </p:nvSpPr>
          <p:spPr>
            <a:xfrm flipV="1">
              <a:off x="4270092" y="2145938"/>
              <a:ext cx="288032" cy="73718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9" name="Rodyklė aukštyn 8"/>
            <p:cNvSpPr/>
            <p:nvPr/>
          </p:nvSpPr>
          <p:spPr>
            <a:xfrm flipV="1">
              <a:off x="3954798" y="3618310"/>
              <a:ext cx="288032" cy="73718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10" name="Rodyklė aukštyn 9"/>
            <p:cNvSpPr/>
            <p:nvPr/>
          </p:nvSpPr>
          <p:spPr>
            <a:xfrm>
              <a:off x="4716016" y="3618310"/>
              <a:ext cx="288032" cy="73718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11" name="Rodyklė aukštyn 10"/>
            <p:cNvSpPr/>
            <p:nvPr/>
          </p:nvSpPr>
          <p:spPr>
            <a:xfrm flipV="1">
              <a:off x="4270093" y="5081118"/>
              <a:ext cx="288032" cy="73718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14" name="Lenkta rodyklė žemyn 13"/>
            <p:cNvSpPr/>
            <p:nvPr/>
          </p:nvSpPr>
          <p:spPr>
            <a:xfrm rot="5400000">
              <a:off x="5065447" y="4394291"/>
              <a:ext cx="3005757" cy="680284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605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Pagrindiniai terminai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lt-LT" b="1" dirty="0" smtClean="0"/>
              <a:t>Kodavimas</a:t>
            </a:r>
            <a:r>
              <a:rPr lang="lt-LT" dirty="0" smtClean="0"/>
              <a:t> – tai pranešimo išreiškimas sutartiniais, pranešimo gavėjui suprantamais ženklais.</a:t>
            </a:r>
          </a:p>
          <a:p>
            <a:r>
              <a:rPr lang="lt-LT" dirty="0" smtClean="0"/>
              <a:t>Ženklų grupė informacijai perteikti vadinama </a:t>
            </a:r>
            <a:r>
              <a:rPr lang="lt-LT" b="1" dirty="0" smtClean="0"/>
              <a:t>kodu</a:t>
            </a:r>
            <a:r>
              <a:rPr lang="lt-LT" dirty="0" smtClean="0"/>
              <a:t>.</a:t>
            </a:r>
          </a:p>
          <a:p>
            <a:r>
              <a:rPr lang="lt-LT" dirty="0" smtClean="0"/>
              <a:t>Rinkinys taisyklių, pagal kurias įslaptinamas pranešimas, vadinamas </a:t>
            </a:r>
            <a:r>
              <a:rPr lang="lt-LT" b="1" dirty="0" smtClean="0"/>
              <a:t>šifru</a:t>
            </a:r>
            <a:r>
              <a:rPr lang="lt-LT" dirty="0" smtClean="0"/>
              <a:t>.</a:t>
            </a:r>
          </a:p>
          <a:p>
            <a:r>
              <a:rPr lang="lt-LT" dirty="0" smtClean="0"/>
              <a:t>Veiksmus, atliekamus su informacija kompiuteriu, nagrinėja </a:t>
            </a:r>
            <a:r>
              <a:rPr lang="lt-LT" b="1" dirty="0" smtClean="0"/>
              <a:t>informatika</a:t>
            </a:r>
            <a:r>
              <a:rPr lang="lt-LT" dirty="0" smtClean="0"/>
              <a:t>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45213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Užduotys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Vadovėlis: Pasaulis kompiuteryje I dalis</a:t>
            </a:r>
          </a:p>
          <a:p>
            <a:r>
              <a:rPr lang="lt-LT" dirty="0" smtClean="0"/>
              <a:t>Puslapis: 16</a:t>
            </a:r>
          </a:p>
          <a:p>
            <a:r>
              <a:rPr lang="lt-LT" smtClean="0"/>
              <a:t>Užduotys: 1, 4, 6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2780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Pamokos uždaviniai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Išmokti atskirti informacijos rūšis;</a:t>
            </a:r>
          </a:p>
          <a:p>
            <a:r>
              <a:rPr lang="lt-LT" dirty="0" smtClean="0"/>
              <a:t>Išsiaiškinti pagrindinius veiksmus su informacija;</a:t>
            </a:r>
          </a:p>
          <a:p>
            <a:r>
              <a:rPr lang="lt-LT" dirty="0" smtClean="0"/>
              <a:t>Atliekant 2-3 paragrafo užduotis surasti įvairių rūšių informacijos.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14677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Pagrindiniai terminai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lt-LT" b="1" dirty="0" smtClean="0"/>
              <a:t>Informacija</a:t>
            </a:r>
            <a:r>
              <a:rPr lang="lt-LT" dirty="0" smtClean="0"/>
              <a:t> galima laikyti turinio, kuris gaunamas iš aplinkinio  pasaulio visais jutimo organais (regos, klausos, uoslės, lytėjimo, skonio), įvardijimą.</a:t>
            </a:r>
          </a:p>
          <a:p>
            <a:r>
              <a:rPr lang="lt-LT" b="1" dirty="0" smtClean="0"/>
              <a:t>Žinios</a:t>
            </a:r>
            <a:r>
              <a:rPr lang="lt-LT" dirty="0" smtClean="0"/>
              <a:t> – tai žmogaus apdorota informacija (sąvokos, dėsniai, faktai ir kt.), kurią jis gali pritaikyti konkretiems uždaviniams spręsti.</a:t>
            </a:r>
          </a:p>
          <a:p>
            <a:r>
              <a:rPr lang="lt-LT" b="1" dirty="0" smtClean="0"/>
              <a:t>Duomenys</a:t>
            </a:r>
            <a:r>
              <a:rPr lang="lt-LT" dirty="0" smtClean="0"/>
              <a:t> – tai informacija, užrašyta tam tikru sutartu būdu.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79464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 smtClean="0"/>
              <a:t>Informacijos rūšys</a:t>
            </a:r>
            <a:endParaRPr lang="lt-LT" dirty="0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37576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Grafinė informacija</a:t>
            </a:r>
            <a:endParaRPr lang="lt-LT" dirty="0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lt-LT" dirty="0" smtClean="0"/>
              <a:t>Seniausia iki šių dienų išlikusi informacijos rūšis</a:t>
            </a:r>
            <a:endParaRPr lang="lt-LT" dirty="0"/>
          </a:p>
        </p:txBody>
      </p:sp>
      <p:sp>
        <p:nvSpPr>
          <p:cNvPr id="5" name="Turinio vietos rezervavimo ženklas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21600"/>
            <a:ext cx="4176464" cy="351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75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Garsinė informacija</a:t>
            </a:r>
            <a:endParaRPr lang="lt-LT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50" y="836891"/>
            <a:ext cx="3947038" cy="1707336"/>
          </a:xfrm>
        </p:spPr>
      </p:pic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lt-LT" dirty="0" smtClean="0"/>
              <a:t>VI a. – pirmasis muzikinis raštas (</a:t>
            </a:r>
            <a:r>
              <a:rPr lang="lt-LT" dirty="0" err="1" smtClean="0"/>
              <a:t>neumos</a:t>
            </a:r>
            <a:r>
              <a:rPr lang="lt-LT" dirty="0" smtClean="0"/>
              <a:t>);</a:t>
            </a:r>
          </a:p>
          <a:p>
            <a:r>
              <a:rPr lang="lt-LT" dirty="0" smtClean="0"/>
              <a:t>XI a. – natų sistema;</a:t>
            </a:r>
          </a:p>
          <a:p>
            <a:r>
              <a:rPr lang="lt-LT" dirty="0" smtClean="0"/>
              <a:t>XIX a. – įtaisas garsui išsaugoti (</a:t>
            </a:r>
            <a:r>
              <a:rPr lang="lt-LT" dirty="0" err="1" smtClean="0"/>
              <a:t>fonografas</a:t>
            </a:r>
            <a:r>
              <a:rPr lang="lt-LT" dirty="0" smtClean="0"/>
              <a:t>).</a:t>
            </a:r>
            <a:endParaRPr lang="lt-LT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0" t="9101" r="9368" b="4935"/>
          <a:stretch/>
        </p:blipFill>
        <p:spPr>
          <a:xfrm>
            <a:off x="683568" y="2560585"/>
            <a:ext cx="3683726" cy="216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1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Tekstinė informacija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lt-LT" dirty="0" smtClean="0"/>
              <a:t>IV a. pr. Kr. – raštą išrado egiptiečiai.</a:t>
            </a:r>
          </a:p>
          <a:p>
            <a:r>
              <a:rPr lang="lt-LT" dirty="0" smtClean="0"/>
              <a:t>XV a. – vokietis Johanas Gutenbergas išrado knygų spausdinimo mašiną.</a:t>
            </a:r>
            <a:endParaRPr lang="lt-LT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97565"/>
            <a:ext cx="4038600" cy="2669847"/>
          </a:xfr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512732"/>
            <a:ext cx="2808312" cy="242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Skaitinė informacija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57200" y="1200151"/>
            <a:ext cx="4186808" cy="1497309"/>
          </a:xfrm>
        </p:spPr>
        <p:txBody>
          <a:bodyPr/>
          <a:lstStyle/>
          <a:p>
            <a:r>
              <a:rPr lang="lt-LT" dirty="0" smtClean="0"/>
              <a:t>Romėniški skaitmenys</a:t>
            </a:r>
          </a:p>
          <a:p>
            <a:r>
              <a:rPr lang="lt-LT" dirty="0" smtClean="0"/>
              <a:t>Arabiški skaitmenys</a:t>
            </a:r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203598"/>
            <a:ext cx="3315072" cy="1254992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99" y="2844350"/>
            <a:ext cx="2121024" cy="2128094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036859"/>
            <a:ext cx="381000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09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Vaizdinė informacija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lt-LT" dirty="0" smtClean="0"/>
              <a:t>1895 m. broliai </a:t>
            </a:r>
            <a:r>
              <a:rPr lang="lt-LT" dirty="0" err="1" smtClean="0"/>
              <a:t>Liumjerai</a:t>
            </a:r>
            <a:r>
              <a:rPr lang="lt-LT" dirty="0" smtClean="0"/>
              <a:t> pademonstravo pirmuosius filmukus.</a:t>
            </a:r>
            <a:endParaRPr lang="lt-LT" dirty="0"/>
          </a:p>
        </p:txBody>
      </p:sp>
      <p:pic>
        <p:nvPicPr>
          <p:cNvPr id="6" name="The Lumiere Brothers_ - First films (1895)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3928" y="1059582"/>
            <a:ext cx="5099745" cy="3744416"/>
          </a:xfrm>
        </p:spPr>
      </p:pic>
    </p:spTree>
    <p:extLst>
      <p:ext uri="{BB962C8B-B14F-4D97-AF65-F5344CB8AC3E}">
        <p14:creationId xmlns:p14="http://schemas.microsoft.com/office/powerpoint/2010/main" val="116008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274</Words>
  <Application>Microsoft Office PowerPoint</Application>
  <PresentationFormat>Demonstracija ekrane (16:9)</PresentationFormat>
  <Paragraphs>71</Paragraphs>
  <Slides>18</Slides>
  <Notes>0</Notes>
  <HiddenSlides>0</HiddenSlides>
  <MMClips>2</MMClips>
  <ScaleCrop>false</ScaleCrop>
  <HeadingPairs>
    <vt:vector size="6" baseType="variant">
      <vt:variant>
        <vt:lpstr>Naudojami šriftai</vt:lpstr>
      </vt:variant>
      <vt:variant>
        <vt:i4>2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tema</vt:lpstr>
      <vt:lpstr>Informacija</vt:lpstr>
      <vt:lpstr>Pamokos uždaviniai</vt:lpstr>
      <vt:lpstr>Pagrindiniai terminai</vt:lpstr>
      <vt:lpstr>Informacijos rūšys</vt:lpstr>
      <vt:lpstr>Grafinė informacija</vt:lpstr>
      <vt:lpstr>Garsinė informacija</vt:lpstr>
      <vt:lpstr>Tekstinė informacija</vt:lpstr>
      <vt:lpstr>Skaitinė informacija</vt:lpstr>
      <vt:lpstr>Vaizdinė informacija</vt:lpstr>
      <vt:lpstr>Kokios rūšies informacija pavaizduota?</vt:lpstr>
      <vt:lpstr>Veiksmai su informacija</vt:lpstr>
      <vt:lpstr>Rinkimas</vt:lpstr>
      <vt:lpstr>Saugojimas</vt:lpstr>
      <vt:lpstr>Apdorojimas</vt:lpstr>
      <vt:lpstr>Perdavimas</vt:lpstr>
      <vt:lpstr>Veiksmų su informacija schema</vt:lpstr>
      <vt:lpstr>Pagrindiniai terminai</vt:lpstr>
      <vt:lpstr>Užduotys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Informacijos rūšys</dc:title>
  <dc:creator>Mokytojas</dc:creator>
  <cp:lastModifiedBy>Mokytojas</cp:lastModifiedBy>
  <cp:revision>25</cp:revision>
  <dcterms:created xsi:type="dcterms:W3CDTF">2012-09-19T07:35:24Z</dcterms:created>
  <dcterms:modified xsi:type="dcterms:W3CDTF">2016-09-26T08:32:33Z</dcterms:modified>
</cp:coreProperties>
</file>